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9" r:id="rId8"/>
    <p:sldId id="261" r:id="rId9"/>
    <p:sldId id="262" r:id="rId10"/>
    <p:sldId id="264" r:id="rId11"/>
    <p:sldId id="265" r:id="rId12"/>
    <p:sldId id="270" r:id="rId13"/>
    <p:sldId id="271" r:id="rId14"/>
    <p:sldId id="272" r:id="rId15"/>
    <p:sldId id="273" r:id="rId16"/>
    <p:sldId id="274" r:id="rId17"/>
    <p:sldId id="275" r:id="rId18"/>
    <p:sldId id="276" r:id="rId19"/>
    <p:sldId id="283" r:id="rId20"/>
    <p:sldId id="284" r:id="rId21"/>
    <p:sldId id="282" r:id="rId22"/>
    <p:sldId id="277" r:id="rId23"/>
    <p:sldId id="278" r:id="rId24"/>
    <p:sldId id="280" r:id="rId25"/>
    <p:sldId id="281" r:id="rId26"/>
    <p:sldId id="268" r:id="rId27"/>
    <p:sldId id="279" r:id="rId28"/>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Times" panose="02020603050405020304" pitchFamily="18" charset="0"/>
      <p:regular r:id="rId36"/>
      <p:bold r:id="rId37"/>
      <p:italic r:id="rId38"/>
      <p:boldItalic r:id="rId39"/>
    </p:embeddedFont>
    <p:embeddedFont>
      <p:font typeface="Calibri" panose="020F0502020204030204"/>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3E2159-D68E-488C-8DCC-1F222251266E}">
          <p14:sldIdLst>
            <p14:sldId id="256"/>
            <p14:sldId id="257"/>
            <p14:sldId id="258"/>
            <p14:sldId id="259"/>
            <p14:sldId id="260"/>
            <p14:sldId id="269"/>
            <p14:sldId id="261"/>
            <p14:sldId id="262"/>
            <p14:sldId id="264"/>
            <p14:sldId id="265"/>
            <p14:sldId id="270"/>
            <p14:sldId id="271"/>
            <p14:sldId id="272"/>
            <p14:sldId id="273"/>
            <p14:sldId id="274"/>
            <p14:sldId id="275"/>
            <p14:sldId id="276"/>
            <p14:sldId id="283"/>
            <p14:sldId id="284"/>
            <p14:sldId id="282"/>
            <p14:sldId id="277"/>
            <p14:sldId id="278"/>
            <p14:sldId id="280"/>
            <p14:sldId id="281"/>
            <p14:sldId id="268"/>
            <p14:sldId id="279"/>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12.fntdata"/><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7400" y="429652"/>
            <a:ext cx="17681244" cy="2097072"/>
          </a:xfrm>
          <a:custGeom>
            <a:avLst/>
            <a:gdLst/>
            <a:ahLst/>
            <a:cxnLst/>
            <a:rect l="l" t="t" r="r" b="b"/>
            <a:pathLst>
              <a:path w="17893203" h="2097072">
                <a:moveTo>
                  <a:pt x="0" y="0"/>
                </a:moveTo>
                <a:lnTo>
                  <a:pt x="17893202" y="0"/>
                </a:lnTo>
                <a:lnTo>
                  <a:pt x="17893202" y="2097073"/>
                </a:lnTo>
                <a:lnTo>
                  <a:pt x="0" y="2097073"/>
                </a:lnTo>
                <a:lnTo>
                  <a:pt x="0" y="0"/>
                </a:lnTo>
                <a:close/>
              </a:path>
            </a:pathLst>
          </a:custGeom>
          <a:blipFill>
            <a:blip r:embed="rId1"/>
            <a:stretch>
              <a:fillRect/>
            </a:stretch>
          </a:blipFill>
        </p:spPr>
      </p:sp>
      <p:sp>
        <p:nvSpPr>
          <p:cNvPr id="3" name="TextBox 3"/>
          <p:cNvSpPr txBox="1"/>
          <p:nvPr/>
        </p:nvSpPr>
        <p:spPr>
          <a:xfrm>
            <a:off x="2394783" y="2947867"/>
            <a:ext cx="14445417" cy="1165640"/>
          </a:xfrm>
          <a:prstGeom prst="rect">
            <a:avLst/>
          </a:prstGeom>
        </p:spPr>
        <p:txBody>
          <a:bodyPr wrap="square" lIns="0" tIns="0" rIns="0" bIns="0" rtlCol="0" anchor="t">
            <a:spAutoFit/>
          </a:bodyPr>
          <a:lstStyle/>
          <a:p>
            <a:pPr algn="ctr">
              <a:lnSpc>
                <a:spcPts val="9940"/>
              </a:lnSpc>
            </a:pPr>
            <a:r>
              <a:rPr lang="en-US" sz="7100" b="1" dirty="0">
                <a:solidFill>
                  <a:srgbClr val="2A2E30"/>
                </a:solidFill>
                <a:latin typeface="Times New Roman" panose="02020603050405020304" pitchFamily="18" charset="0"/>
                <a:ea typeface="HK Grotesk Bold"/>
                <a:cs typeface="Times New Roman" panose="02020603050405020304" pitchFamily="18" charset="0"/>
                <a:sym typeface="HK Grotesk Bold"/>
              </a:rPr>
              <a:t>FINAL  YEAR  MAJOR  PROJECT</a:t>
            </a:r>
            <a:endParaRPr lang="en-US" sz="7100" b="1" dirty="0">
              <a:solidFill>
                <a:srgbClr val="2A2E30"/>
              </a:solidFill>
              <a:latin typeface="Times New Roman" panose="02020603050405020304" pitchFamily="18" charset="0"/>
              <a:ea typeface="HK Grotesk Bold"/>
              <a:cs typeface="Times New Roman" panose="02020603050405020304" pitchFamily="18" charset="0"/>
              <a:sym typeface="HK Grotesk Bold"/>
            </a:endParaRPr>
          </a:p>
        </p:txBody>
      </p:sp>
      <p:sp>
        <p:nvSpPr>
          <p:cNvPr id="4" name="TextBox 4"/>
          <p:cNvSpPr txBox="1"/>
          <p:nvPr/>
        </p:nvSpPr>
        <p:spPr>
          <a:xfrm>
            <a:off x="3429001" y="8496300"/>
            <a:ext cx="11613028" cy="695062"/>
          </a:xfrm>
          <a:prstGeom prst="rect">
            <a:avLst/>
          </a:prstGeom>
        </p:spPr>
        <p:txBody>
          <a:bodyPr wrap="square" lIns="0" tIns="0" rIns="0" bIns="0" rtlCol="0" anchor="t">
            <a:spAutoFit/>
          </a:bodyPr>
          <a:lstStyle/>
          <a:p>
            <a:pPr algn="ctr">
              <a:lnSpc>
                <a:spcPts val="5940"/>
              </a:lnSpc>
            </a:pPr>
            <a:r>
              <a:rPr lang="en-US" sz="4245" b="1" spc="339" dirty="0">
                <a:solidFill>
                  <a:srgbClr val="2A2E30"/>
                </a:solidFill>
                <a:latin typeface="Times New Roman" panose="02020603050405020304" pitchFamily="18" charset="0"/>
                <a:ea typeface="HK Grotesk Bold"/>
                <a:cs typeface="Times New Roman" panose="02020603050405020304" pitchFamily="18" charset="0"/>
                <a:sym typeface="HK Grotesk Bold"/>
              </a:rPr>
              <a:t>DEPARTMENT OF CSE - DATA SCIENCE</a:t>
            </a:r>
            <a:endParaRPr lang="en-US" sz="4245" b="1" spc="339" dirty="0">
              <a:solidFill>
                <a:srgbClr val="2A2E30"/>
              </a:solidFill>
              <a:latin typeface="Times New Roman" panose="02020603050405020304" pitchFamily="18" charset="0"/>
              <a:ea typeface="HK Grotesk Bold"/>
              <a:cs typeface="Times New Roman" panose="02020603050405020304" pitchFamily="18" charset="0"/>
              <a:sym typeface="HK Grotesk Bold"/>
            </a:endParaRPr>
          </a:p>
        </p:txBody>
      </p:sp>
      <p:sp>
        <p:nvSpPr>
          <p:cNvPr id="5" name="TextBox 5"/>
          <p:cNvSpPr txBox="1"/>
          <p:nvPr/>
        </p:nvSpPr>
        <p:spPr>
          <a:xfrm>
            <a:off x="1900436" y="4666805"/>
            <a:ext cx="15320764" cy="669799"/>
          </a:xfrm>
          <a:prstGeom prst="rect">
            <a:avLst/>
          </a:prstGeom>
        </p:spPr>
        <p:txBody>
          <a:bodyPr wrap="square" lIns="0" tIns="0" rIns="0" bIns="0" rtlCol="0" anchor="t">
            <a:spAutoFit/>
          </a:bodyPr>
          <a:lstStyle/>
          <a:p>
            <a:pPr algn="ctr">
              <a:lnSpc>
                <a:spcPts val="5665"/>
              </a:lnSpc>
            </a:pPr>
            <a:r>
              <a:rPr lang="en-US" sz="4045" b="1" spc="323" dirty="0">
                <a:solidFill>
                  <a:srgbClr val="2A2E30"/>
                </a:solidFill>
                <a:latin typeface="Times New Roman" panose="02020603050405020304" pitchFamily="18" charset="0"/>
                <a:ea typeface="HK Grotesk Bold"/>
                <a:cs typeface="Times New Roman" panose="02020603050405020304" pitchFamily="18" charset="0"/>
                <a:sym typeface="HK Grotesk Bold"/>
              </a:rPr>
              <a:t>SWAMI VIVEKANANDA INSTITUTE OF TECHNOLOGY</a:t>
            </a:r>
            <a:endParaRPr lang="en-US" sz="4045" b="1" spc="323" dirty="0">
              <a:solidFill>
                <a:srgbClr val="2A2E30"/>
              </a:solidFill>
              <a:latin typeface="Times New Roman" panose="02020603050405020304" pitchFamily="18" charset="0"/>
              <a:ea typeface="HK Grotesk Bold"/>
              <a:cs typeface="Times New Roman" panose="02020603050405020304" pitchFamily="18" charset="0"/>
              <a:sym typeface="HK Grotesk Bold"/>
            </a:endParaRPr>
          </a:p>
        </p:txBody>
      </p:sp>
      <p:sp>
        <p:nvSpPr>
          <p:cNvPr id="6" name="TextBox 6"/>
          <p:cNvSpPr txBox="1"/>
          <p:nvPr/>
        </p:nvSpPr>
        <p:spPr>
          <a:xfrm>
            <a:off x="4191000" y="6134100"/>
            <a:ext cx="10363200" cy="1179362"/>
          </a:xfrm>
          <a:prstGeom prst="rect">
            <a:avLst/>
          </a:prstGeom>
        </p:spPr>
        <p:txBody>
          <a:bodyPr wrap="square" lIns="0" tIns="0" rIns="0" bIns="0" rtlCol="0" anchor="t">
            <a:spAutoFit/>
          </a:bodyPr>
          <a:lstStyle/>
          <a:p>
            <a:pPr algn="ctr">
              <a:lnSpc>
                <a:spcPts val="4760"/>
              </a:lnSpc>
            </a:pPr>
            <a:r>
              <a:rPr lang="en-US" sz="3400" b="1" dirty="0">
                <a:solidFill>
                  <a:srgbClr val="2A2E30"/>
                </a:solidFill>
                <a:latin typeface="Times New Roman" panose="02020603050405020304" pitchFamily="18" charset="0"/>
                <a:ea typeface="HK Grotesk Medium"/>
                <a:cs typeface="Times New Roman" panose="02020603050405020304" pitchFamily="18" charset="0"/>
                <a:sym typeface="HK Grotesk Medium"/>
              </a:rPr>
              <a:t>( MAHBUB COLLEGE CAMPUS, PATNY CENTER</a:t>
            </a:r>
            <a:endParaRPr lang="en-US" sz="3400" b="1" dirty="0">
              <a:solidFill>
                <a:srgbClr val="2A2E30"/>
              </a:solidFill>
              <a:latin typeface="Times New Roman" panose="02020603050405020304" pitchFamily="18" charset="0"/>
              <a:ea typeface="HK Grotesk Medium"/>
              <a:cs typeface="Times New Roman" panose="02020603050405020304" pitchFamily="18" charset="0"/>
              <a:sym typeface="HK Grotesk Medium"/>
            </a:endParaRPr>
          </a:p>
          <a:p>
            <a:pPr algn="ctr">
              <a:lnSpc>
                <a:spcPts val="4760"/>
              </a:lnSpc>
            </a:pPr>
            <a:r>
              <a:rPr lang="en-US" sz="3400" b="1" dirty="0">
                <a:solidFill>
                  <a:srgbClr val="2A2E30"/>
                </a:solidFill>
                <a:latin typeface="Times New Roman" panose="02020603050405020304" pitchFamily="18" charset="0"/>
                <a:ea typeface="HK Grotesk Medium"/>
                <a:cs typeface="Times New Roman" panose="02020603050405020304" pitchFamily="18" charset="0"/>
                <a:sym typeface="HK Grotesk Medium"/>
              </a:rPr>
              <a:t>SECUNDERABAD – 500003 )</a:t>
            </a:r>
            <a:endParaRPr lang="en-US" sz="3400" b="1" dirty="0">
              <a:solidFill>
                <a:srgbClr val="2A2E30"/>
              </a:solidFill>
              <a:latin typeface="Times New Roman" panose="02020603050405020304" pitchFamily="18" charset="0"/>
              <a:ea typeface="HK Grotesk Medium"/>
              <a:cs typeface="Times New Roman" panose="02020603050405020304" pitchFamily="18" charset="0"/>
              <a:sym typeface="HK Grotesk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476955"/>
            <a:ext cx="6858000" cy="646331"/>
          </a:xfrm>
          <a:prstGeom prst="rect">
            <a:avLst/>
          </a:prstGeom>
          <a:noFill/>
        </p:spPr>
        <p:txBody>
          <a:bodyPr wrap="square" rtlCol="0">
            <a:spAutoFit/>
          </a:bodyPr>
          <a:lstStyle/>
          <a:p>
            <a:r>
              <a:rPr lang="en-US" sz="3600" u="sng" dirty="0">
                <a:latin typeface="Times" panose="02020603050405020304" pitchFamily="18" charset="0"/>
                <a:cs typeface="Times" panose="02020603050405020304" pitchFamily="18" charset="0"/>
              </a:rPr>
              <a:t>SOFTWARE REQUIREMENTS:</a:t>
            </a:r>
            <a:endParaRPr lang="en-IN" sz="3600" u="sng" dirty="0">
              <a:latin typeface="Times" panose="02020603050405020304" pitchFamily="18" charset="0"/>
              <a:cs typeface="Times" panose="02020603050405020304" pitchFamily="18" charset="0"/>
            </a:endParaRPr>
          </a:p>
        </p:txBody>
      </p:sp>
      <p:sp>
        <p:nvSpPr>
          <p:cNvPr id="3" name="TextBox 2"/>
          <p:cNvSpPr txBox="1"/>
          <p:nvPr/>
        </p:nvSpPr>
        <p:spPr>
          <a:xfrm>
            <a:off x="1028700" y="1638300"/>
            <a:ext cx="16535400" cy="6986528"/>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Operating System:  Windows 7 or higher</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Programming Language:  Python 3.7</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Libraries/Frameworks:  TensorFlow or </a:t>
            </a:r>
            <a:r>
              <a:rPr lang="en-US" sz="3200" dirty="0" err="1">
                <a:latin typeface="Times" panose="02020603050405020304" pitchFamily="18" charset="0"/>
                <a:cs typeface="Times" panose="02020603050405020304" pitchFamily="18" charset="0"/>
              </a:rPr>
              <a:t>PyTorch</a:t>
            </a:r>
            <a:r>
              <a:rPr lang="en-US" sz="3200" dirty="0">
                <a:latin typeface="Times" panose="02020603050405020304" pitchFamily="18" charset="0"/>
                <a:cs typeface="Times" panose="02020603050405020304" pitchFamily="18" charset="0"/>
              </a:rPr>
              <a:t>, OpenCV, </a:t>
            </a:r>
            <a:r>
              <a:rPr lang="en-US" sz="3200" dirty="0" err="1">
                <a:latin typeface="Times" panose="02020603050405020304" pitchFamily="18" charset="0"/>
                <a:cs typeface="Times" panose="02020603050405020304" pitchFamily="18" charset="0"/>
              </a:rPr>
              <a:t>Numpy</a:t>
            </a:r>
            <a:r>
              <a:rPr lang="en-US" sz="3200" dirty="0">
                <a:latin typeface="Times" panose="02020603050405020304" pitchFamily="18" charset="0"/>
                <a:cs typeface="Times" panose="02020603050405020304" pitchFamily="18" charset="0"/>
              </a:rPr>
              <a:t>, Pandas.</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Backend:  Django / Flask</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Database:  MySQL </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IDE/Editor:  VS Code</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Additional Tools:  </a:t>
            </a:r>
            <a:r>
              <a:rPr lang="en-US" sz="3200" dirty="0" err="1">
                <a:latin typeface="Times" panose="02020603050405020304" pitchFamily="18" charset="0"/>
                <a:cs typeface="Times" panose="02020603050405020304" pitchFamily="18" charset="0"/>
              </a:rPr>
              <a:t>Jupyter</a:t>
            </a:r>
            <a:r>
              <a:rPr lang="en-US" sz="3200" dirty="0">
                <a:latin typeface="Times" panose="02020603050405020304" pitchFamily="18" charset="0"/>
                <a:cs typeface="Times" panose="02020603050405020304" pitchFamily="18" charset="0"/>
              </a:rPr>
              <a:t> Notebook, Git, XAMPP  </a:t>
            </a:r>
            <a:endParaRPr lang="en-US" sz="3200" dirty="0">
              <a:latin typeface="Times" panose="02020603050405020304" pitchFamily="18" charset="0"/>
              <a:cs typeface="Times" panose="02020603050405020304" pitchFamily="18" charset="0"/>
            </a:endParaRPr>
          </a:p>
          <a:p>
            <a:pPr marL="514350" indent="-514350">
              <a:buFont typeface="+mj-lt"/>
              <a:buAutoNum type="arabicPeriod"/>
            </a:pPr>
            <a:endParaRPr lang="en-US" sz="3200" dirty="0">
              <a:latin typeface="Times" panose="02020603050405020304" pitchFamily="18" charset="0"/>
              <a:cs typeface="Times"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553200" y="342900"/>
            <a:ext cx="9144000" cy="922020"/>
          </a:xfrm>
          <a:prstGeom prst="rect">
            <a:avLst/>
          </a:prstGeom>
          <a:noFill/>
        </p:spPr>
        <p:txBody>
          <a:bodyPr wrap="square" rtlCol="0" anchor="t">
            <a:spAutoFit/>
          </a:bodyPr>
          <a:lstStyle/>
          <a:p>
            <a:r>
              <a:rPr lang="en-US" sz="5400" b="1" u="sng" dirty="0">
                <a:latin typeface="Times" panose="02020603050405020304" pitchFamily="18" charset="0"/>
                <a:cs typeface="Times" panose="02020603050405020304" pitchFamily="18" charset="0"/>
                <a:sym typeface="+mn-ea"/>
              </a:rPr>
              <a:t>MODULES</a:t>
            </a:r>
            <a:endParaRPr lang="en-US" sz="5400" b="1" u="sng" dirty="0">
              <a:latin typeface="Times" panose="02020603050405020304" pitchFamily="18" charset="0"/>
              <a:cs typeface="Times" panose="02020603050405020304" pitchFamily="18" charset="0"/>
              <a:sym typeface="+mn-ea"/>
            </a:endParaRPr>
          </a:p>
        </p:txBody>
      </p:sp>
      <p:sp>
        <p:nvSpPr>
          <p:cNvPr id="3" name="Text Box 2"/>
          <p:cNvSpPr txBox="1"/>
          <p:nvPr/>
        </p:nvSpPr>
        <p:spPr>
          <a:xfrm>
            <a:off x="685800" y="1257300"/>
            <a:ext cx="16104235" cy="8259445"/>
          </a:xfrm>
          <a:prstGeom prst="rect">
            <a:avLst/>
          </a:prstGeom>
        </p:spPr>
        <p:txBody>
          <a:bodyPr>
            <a:noAutofit/>
          </a:bodyPr>
          <a:lstStyle/>
          <a:p>
            <a:pPr marL="457200" indent="0" defTabSz="266700">
              <a:lnSpc>
                <a:spcPct val="114000"/>
              </a:lnSpc>
              <a:spcAft>
                <a:spcPts val="1000"/>
              </a:spcAft>
            </a:pPr>
            <a:r>
              <a:rPr sz="2800" b="1" u="sng">
                <a:latin typeface="Times New Roman" panose="02020603050405020304" pitchFamily="18" charset="0"/>
                <a:ea typeface="Calibri" panose="020F0502020204030204"/>
                <a:cs typeface="Times New Roman" panose="02020603050405020304" pitchFamily="18" charset="0"/>
              </a:rPr>
              <a:t>Service Provider</a:t>
            </a:r>
            <a:endParaRPr sz="2800" b="1" u="sng">
              <a:latin typeface="Times New Roman" panose="02020603050405020304" pitchFamily="18" charset="0"/>
              <a:ea typeface="Calibri" panose="020F0502020204030204"/>
              <a:cs typeface="Times New Roman" panose="02020603050405020304" pitchFamily="18" charset="0"/>
            </a:endParaRPr>
          </a:p>
          <a:p>
            <a:pPr marL="457200" indent="0" defTabSz="266700">
              <a:lnSpc>
                <a:spcPct val="114000"/>
              </a:lnSpc>
              <a:spcAft>
                <a:spcPts val="1000"/>
              </a:spcAft>
            </a:pPr>
            <a:r>
              <a:rPr sz="2400">
                <a:latin typeface="Times New Roman" panose="02020603050405020304" pitchFamily="18" charset="0"/>
                <a:ea typeface="Calibri" panose="020F0502020204030204"/>
                <a:cs typeface="Times New Roman" panose="02020603050405020304" pitchFamily="18" charset="0"/>
              </a:rPr>
              <a:t>In this module, the Service Provider has to login by using valid user name and password. After login successful he can do some operations such as   Login, Train &amp; Test YouTube Content Data Sets,  View Trained and Tested Accuracy in Bar Chart  , View Trained and Tested Accuracy Results ,View Prediction Of YouTube Content Data Sets, View YouTube Content Data Sets Ratio , Download Predicted Data Sets ,View YouTube Content Data Sets Ratio Results ,View All Remote Users.</a:t>
            </a:r>
            <a:endParaRPr sz="2400">
              <a:latin typeface="Times New Roman" panose="02020603050405020304" pitchFamily="18" charset="0"/>
              <a:ea typeface="Calibri" panose="020F0502020204030204"/>
              <a:cs typeface="Times New Roman" panose="02020603050405020304" pitchFamily="18" charset="0"/>
            </a:endParaRPr>
          </a:p>
          <a:p>
            <a:pPr marL="457200" indent="0" algn="just" defTabSz="266700">
              <a:lnSpc>
                <a:spcPct val="150000"/>
              </a:lnSpc>
              <a:spcAft>
                <a:spcPts val="1000"/>
              </a:spcAft>
            </a:pPr>
            <a:endParaRPr sz="2400" b="1" u="sng">
              <a:latin typeface="Times New Roman" panose="02020603050405020304" pitchFamily="18" charset="0"/>
              <a:ea typeface="Calibri" panose="020F0502020204030204"/>
              <a:cs typeface="Times New Roman" panose="02020603050405020304" pitchFamily="18" charset="0"/>
            </a:endParaRPr>
          </a:p>
          <a:p>
            <a:pPr marL="457200" indent="0" algn="just" defTabSz="266700">
              <a:lnSpc>
                <a:spcPct val="150000"/>
              </a:lnSpc>
              <a:spcAft>
                <a:spcPts val="1000"/>
              </a:spcAft>
            </a:pPr>
            <a:r>
              <a:rPr sz="2800" b="1" u="sng">
                <a:latin typeface="Times New Roman" panose="02020603050405020304" pitchFamily="18" charset="0"/>
                <a:ea typeface="Calibri" panose="020F0502020204030204"/>
                <a:cs typeface="Times New Roman" panose="02020603050405020304" pitchFamily="18" charset="0"/>
              </a:rPr>
              <a:t>View and Authorize Users</a:t>
            </a:r>
            <a:endParaRPr sz="2800" b="1" u="sng">
              <a:latin typeface="Times New Roman" panose="02020603050405020304" pitchFamily="18" charset="0"/>
              <a:ea typeface="Calibri" panose="020F0502020204030204"/>
              <a:cs typeface="Times New Roman" panose="02020603050405020304" pitchFamily="18" charset="0"/>
            </a:endParaRPr>
          </a:p>
          <a:p>
            <a:pPr marL="457200" indent="0" algn="just" defTabSz="266700">
              <a:lnSpc>
                <a:spcPct val="150000"/>
              </a:lnSpc>
              <a:spcAft>
                <a:spcPts val="1000"/>
              </a:spcAft>
            </a:pPr>
            <a:r>
              <a:rPr sz="2400">
                <a:latin typeface="Times New Roman" panose="02020603050405020304" pitchFamily="18" charset="0"/>
                <a:ea typeface="Calibri" panose="020F0502020204030204"/>
                <a:cs typeface="Times New Roman" panose="02020603050405020304" pitchFamily="18" charset="0"/>
              </a:rPr>
              <a:t>In this module, the admin can view the list of users who all registered. In this, the admin can view the user’s details such as, user name, email, address and admin authorizes the users.</a:t>
            </a:r>
            <a:endParaRPr sz="2400">
              <a:latin typeface="Times New Roman" panose="02020603050405020304" pitchFamily="18" charset="0"/>
              <a:ea typeface="Calibri" panose="020F0502020204030204"/>
              <a:cs typeface="Times New Roman" panose="02020603050405020304" pitchFamily="18" charset="0"/>
            </a:endParaRPr>
          </a:p>
          <a:p>
            <a:pPr marL="457200" indent="0" algn="just" defTabSz="266700">
              <a:lnSpc>
                <a:spcPct val="150000"/>
              </a:lnSpc>
              <a:spcAft>
                <a:spcPts val="1000"/>
              </a:spcAft>
            </a:pPr>
            <a:r>
              <a:rPr sz="2400">
                <a:latin typeface="Times New Roman" panose="02020603050405020304" pitchFamily="18" charset="0"/>
                <a:ea typeface="Calibri" panose="020F0502020204030204"/>
                <a:cs typeface="Times New Roman" panose="02020603050405020304" pitchFamily="18" charset="0"/>
              </a:rPr>
              <a:t> </a:t>
            </a:r>
            <a:endParaRPr sz="2400">
              <a:latin typeface="Times New Roman" panose="02020603050405020304" pitchFamily="18" charset="0"/>
              <a:ea typeface="Calibri" panose="020F0502020204030204"/>
              <a:cs typeface="Times New Roman" panose="02020603050405020304" pitchFamily="18" charset="0"/>
            </a:endParaRPr>
          </a:p>
          <a:p>
            <a:pPr marL="457200" indent="0" algn="just" defTabSz="266700">
              <a:lnSpc>
                <a:spcPct val="150000"/>
              </a:lnSpc>
              <a:spcAft>
                <a:spcPts val="1000"/>
              </a:spcAft>
            </a:pPr>
            <a:r>
              <a:rPr sz="2800" b="1" u="sng">
                <a:latin typeface="Times New Roman" panose="02020603050405020304" pitchFamily="18" charset="0"/>
                <a:ea typeface="Calibri" panose="020F0502020204030204"/>
                <a:cs typeface="Times New Roman" panose="02020603050405020304" pitchFamily="18" charset="0"/>
              </a:rPr>
              <a:t>Remote User</a:t>
            </a:r>
            <a:endParaRPr sz="2800" b="1" u="sng">
              <a:latin typeface="Times New Roman" panose="02020603050405020304" pitchFamily="18" charset="0"/>
              <a:ea typeface="Calibri" panose="020F0502020204030204"/>
              <a:cs typeface="Times New Roman" panose="02020603050405020304" pitchFamily="18" charset="0"/>
            </a:endParaRPr>
          </a:p>
          <a:p>
            <a:pPr marL="457200" indent="0" algn="just" defTabSz="266700">
              <a:lnSpc>
                <a:spcPct val="150000"/>
              </a:lnSpc>
              <a:spcAft>
                <a:spcPts val="1000"/>
              </a:spcAft>
            </a:pPr>
            <a:r>
              <a:rPr sz="2400">
                <a:latin typeface="Times New Roman" panose="02020603050405020304" pitchFamily="18" charset="0"/>
                <a:ea typeface="Calibri" panose="020F0502020204030204"/>
                <a:cs typeface="Times New Roman" panose="02020603050405020304" pitchFamily="18" charset="0"/>
              </a:rPr>
              <a:t>In this module, there are n numbers of users are present. User should register before doing any operations. Once user registers, their details will be stored to the database.  After registration successful, he has to login by using authorized user name and password. Once Login is successful user will do some operations like   REGISTER AND LOGIN, PREDICT YOUTTUBE CONTENT TYPE,  VIEW YOUR PROFILE.</a:t>
            </a:r>
            <a:endParaRPr sz="2400">
              <a:latin typeface="Times New Roman" panose="02020603050405020304" pitchFamily="18" charset="0"/>
              <a:ea typeface="Calibri" panose="020F0502020204030204"/>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066800" y="3238500"/>
            <a:ext cx="9144000" cy="1753235"/>
          </a:xfrm>
          <a:prstGeom prst="rect">
            <a:avLst/>
          </a:prstGeom>
          <a:noFill/>
        </p:spPr>
        <p:txBody>
          <a:bodyPr wrap="square" rtlCol="0" anchor="t">
            <a:spAutoFit/>
          </a:bodyPr>
          <a:lstStyle/>
          <a:p>
            <a:r>
              <a:rPr lang="en-US" sz="5400" b="1" u="sng" dirty="0">
                <a:latin typeface="Times" panose="02020603050405020304" pitchFamily="18" charset="0"/>
                <a:cs typeface="Times" panose="02020603050405020304" pitchFamily="18" charset="0"/>
                <a:sym typeface="+mn-ea"/>
              </a:rPr>
              <a:t>SYSTEM</a:t>
            </a:r>
            <a:endParaRPr lang="en-US" sz="5400" b="1" u="sng" dirty="0">
              <a:latin typeface="Times" panose="02020603050405020304" pitchFamily="18" charset="0"/>
              <a:cs typeface="Times" panose="02020603050405020304" pitchFamily="18" charset="0"/>
              <a:sym typeface="+mn-ea"/>
            </a:endParaRPr>
          </a:p>
          <a:p>
            <a:r>
              <a:rPr lang="en-US" sz="5400" b="1" u="sng" dirty="0">
                <a:latin typeface="Times" panose="02020603050405020304" pitchFamily="18" charset="0"/>
                <a:cs typeface="Times" panose="02020603050405020304" pitchFamily="18" charset="0"/>
                <a:sym typeface="+mn-ea"/>
              </a:rPr>
              <a:t> ARCHITECTURE</a:t>
            </a:r>
            <a:endParaRPr lang="en-US" sz="5400" b="1" u="sng" dirty="0">
              <a:latin typeface="Times" panose="02020603050405020304" pitchFamily="18" charset="0"/>
              <a:cs typeface="Times" panose="02020603050405020304" pitchFamily="18" charset="0"/>
              <a:sym typeface="+mn-ea"/>
            </a:endParaRPr>
          </a:p>
        </p:txBody>
      </p:sp>
      <p:pic>
        <p:nvPicPr>
          <p:cNvPr id="3" name="Picture 2" descr="Screenshot 2025-05-28 164728"/>
          <p:cNvPicPr>
            <a:picLocks noChangeAspect="1"/>
          </p:cNvPicPr>
          <p:nvPr/>
        </p:nvPicPr>
        <p:blipFill>
          <a:blip r:embed="rId1"/>
          <a:srcRect l="4516" t="6736"/>
          <a:stretch>
            <a:fillRect/>
          </a:stretch>
        </p:blipFill>
        <p:spPr>
          <a:xfrm>
            <a:off x="7148830" y="325120"/>
            <a:ext cx="10765790" cy="9484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410200" y="342900"/>
            <a:ext cx="9144000" cy="922020"/>
          </a:xfrm>
          <a:prstGeom prst="rect">
            <a:avLst/>
          </a:prstGeom>
          <a:noFill/>
        </p:spPr>
        <p:txBody>
          <a:bodyPr wrap="square" rtlCol="0" anchor="t">
            <a:spAutoFit/>
          </a:bodyPr>
          <a:lstStyle/>
          <a:p>
            <a:r>
              <a:rPr lang="en-US" sz="5400" b="1" u="sng" dirty="0">
                <a:latin typeface="Times" panose="02020603050405020304" pitchFamily="18" charset="0"/>
                <a:cs typeface="Times" panose="02020603050405020304" pitchFamily="18" charset="0"/>
                <a:sym typeface="+mn-ea"/>
              </a:rPr>
              <a:t>UML DIAGRAMS</a:t>
            </a:r>
            <a:endParaRPr lang="en-US" sz="5400" b="1" u="sng" dirty="0">
              <a:latin typeface="Times" panose="02020603050405020304" pitchFamily="18" charset="0"/>
              <a:cs typeface="Times" panose="02020603050405020304" pitchFamily="18" charset="0"/>
              <a:sym typeface="+mn-ea"/>
            </a:endParaRPr>
          </a:p>
        </p:txBody>
      </p:sp>
      <p:sp>
        <p:nvSpPr>
          <p:cNvPr id="3" name="Text Box 2"/>
          <p:cNvSpPr txBox="1"/>
          <p:nvPr/>
        </p:nvSpPr>
        <p:spPr>
          <a:xfrm>
            <a:off x="762000" y="1485900"/>
            <a:ext cx="9144000" cy="645160"/>
          </a:xfrm>
          <a:prstGeom prst="rect">
            <a:avLst/>
          </a:prstGeom>
          <a:noFill/>
        </p:spPr>
        <p:txBody>
          <a:bodyPr wrap="square" rtlCol="0" anchor="t">
            <a:spAutoFit/>
          </a:bodyPr>
          <a:lstStyle/>
          <a:p>
            <a:r>
              <a:rPr lang="en-IN" altLang="en-US" sz="3600" u="sng" dirty="0">
                <a:latin typeface="Times" panose="02020603050405020304" pitchFamily="18" charset="0"/>
                <a:cs typeface="Times" panose="02020603050405020304" pitchFamily="18" charset="0"/>
                <a:sym typeface="+mn-ea"/>
              </a:rPr>
              <a:t>CLASS DIAGRAM</a:t>
            </a:r>
            <a:r>
              <a:rPr lang="en-US" sz="3600" u="sng" dirty="0">
                <a:latin typeface="Times" panose="02020603050405020304" pitchFamily="18" charset="0"/>
                <a:cs typeface="Times" panose="02020603050405020304" pitchFamily="18" charset="0"/>
                <a:sym typeface="+mn-ea"/>
              </a:rPr>
              <a:t>:</a:t>
            </a:r>
            <a:endParaRPr lang="en-US" sz="3600" u="sng" dirty="0">
              <a:latin typeface="Times" panose="02020603050405020304" pitchFamily="18" charset="0"/>
              <a:cs typeface="Times" panose="02020603050405020304" pitchFamily="18" charset="0"/>
              <a:sym typeface="+mn-ea"/>
            </a:endParaRPr>
          </a:p>
        </p:txBody>
      </p:sp>
      <p:pic>
        <p:nvPicPr>
          <p:cNvPr id="4" name="Picture 3" descr="Screenshot_2025-06-02_115251-removebg-preview (1)"/>
          <p:cNvPicPr>
            <a:picLocks noChangeAspect="1"/>
          </p:cNvPicPr>
          <p:nvPr/>
        </p:nvPicPr>
        <p:blipFill>
          <a:blip r:embed="rId1"/>
          <a:stretch>
            <a:fillRect/>
          </a:stretch>
        </p:blipFill>
        <p:spPr>
          <a:xfrm>
            <a:off x="6172200" y="1333500"/>
            <a:ext cx="9023985" cy="89338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295400" y="571500"/>
            <a:ext cx="9144000" cy="645160"/>
          </a:xfrm>
          <a:prstGeom prst="rect">
            <a:avLst/>
          </a:prstGeom>
          <a:noFill/>
        </p:spPr>
        <p:txBody>
          <a:bodyPr wrap="square" rtlCol="0" anchor="t">
            <a:spAutoFit/>
          </a:bodyPr>
          <a:lstStyle/>
          <a:p>
            <a:r>
              <a:rPr lang="en-IN" altLang="en-US" sz="3600" u="sng" dirty="0">
                <a:latin typeface="Times" panose="02020603050405020304" pitchFamily="18" charset="0"/>
                <a:cs typeface="Times" panose="02020603050405020304" pitchFamily="18" charset="0"/>
                <a:sym typeface="+mn-ea"/>
              </a:rPr>
              <a:t>USE CASE DIAGRAM</a:t>
            </a:r>
            <a:r>
              <a:rPr lang="en-US" sz="3600" u="sng" dirty="0">
                <a:latin typeface="Times" panose="02020603050405020304" pitchFamily="18" charset="0"/>
                <a:cs typeface="Times" panose="02020603050405020304" pitchFamily="18" charset="0"/>
                <a:sym typeface="+mn-ea"/>
              </a:rPr>
              <a:t>:</a:t>
            </a:r>
            <a:endParaRPr lang="en-US" sz="3600" u="sng" dirty="0">
              <a:latin typeface="Times" panose="02020603050405020304" pitchFamily="18" charset="0"/>
              <a:cs typeface="Times" panose="02020603050405020304" pitchFamily="18" charset="0"/>
              <a:sym typeface="+mn-ea"/>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5043" y="1216660"/>
            <a:ext cx="13717914" cy="86499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447800" y="647700"/>
            <a:ext cx="9144000" cy="645160"/>
          </a:xfrm>
          <a:prstGeom prst="rect">
            <a:avLst/>
          </a:prstGeom>
          <a:noFill/>
        </p:spPr>
        <p:txBody>
          <a:bodyPr wrap="square" rtlCol="0" anchor="t">
            <a:spAutoFit/>
          </a:bodyPr>
          <a:lstStyle/>
          <a:p>
            <a:r>
              <a:rPr lang="en-IN" altLang="en-US" sz="3600" u="sng" dirty="0">
                <a:latin typeface="Times" panose="02020603050405020304" pitchFamily="18" charset="0"/>
                <a:cs typeface="Times" panose="02020603050405020304" pitchFamily="18" charset="0"/>
                <a:sym typeface="+mn-ea"/>
              </a:rPr>
              <a:t>SEQUENCE DIAGRAM</a:t>
            </a:r>
            <a:r>
              <a:rPr lang="en-US" sz="3600" u="sng" dirty="0">
                <a:latin typeface="Times" panose="02020603050405020304" pitchFamily="18" charset="0"/>
                <a:cs typeface="Times" panose="02020603050405020304" pitchFamily="18" charset="0"/>
                <a:sym typeface="+mn-ea"/>
              </a:rPr>
              <a:t>:</a:t>
            </a:r>
            <a:endParaRPr lang="en-US" sz="3600" u="sng" dirty="0">
              <a:latin typeface="Times" panose="02020603050405020304" pitchFamily="18" charset="0"/>
              <a:cs typeface="Times" panose="02020603050405020304" pitchFamily="18" charset="0"/>
              <a:sym typeface="+mn-ea"/>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357" y="1614948"/>
            <a:ext cx="16927286" cy="800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752600" y="647700"/>
            <a:ext cx="9144000" cy="645160"/>
          </a:xfrm>
          <a:prstGeom prst="rect">
            <a:avLst/>
          </a:prstGeom>
          <a:noFill/>
        </p:spPr>
        <p:txBody>
          <a:bodyPr wrap="square" rtlCol="0" anchor="t">
            <a:spAutoFit/>
          </a:bodyPr>
          <a:lstStyle/>
          <a:p>
            <a:r>
              <a:rPr lang="en-IN" altLang="en-US" sz="3600" u="sng" dirty="0">
                <a:latin typeface="Times" panose="02020603050405020304" pitchFamily="18" charset="0"/>
                <a:cs typeface="Times" panose="02020603050405020304" pitchFamily="18" charset="0"/>
                <a:sym typeface="+mn-ea"/>
              </a:rPr>
              <a:t>ACTIVITY DAIGRAM</a:t>
            </a:r>
            <a:r>
              <a:rPr lang="en-US" sz="3600" u="sng" dirty="0">
                <a:latin typeface="Times" panose="02020603050405020304" pitchFamily="18" charset="0"/>
                <a:cs typeface="Times" panose="02020603050405020304" pitchFamily="18" charset="0"/>
                <a:sym typeface="+mn-ea"/>
              </a:rPr>
              <a:t>:</a:t>
            </a:r>
            <a:endParaRPr lang="en-US" sz="3600" u="sng" dirty="0">
              <a:latin typeface="Times" panose="02020603050405020304" pitchFamily="18" charset="0"/>
              <a:cs typeface="Times" panose="02020603050405020304" pitchFamily="18" charset="0"/>
              <a:sym typeface="+mn-ea"/>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1780" y="1485900"/>
            <a:ext cx="13184440" cy="86213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419600" y="266700"/>
            <a:ext cx="8679815" cy="824230"/>
          </a:xfrm>
          <a:prstGeom prst="rect">
            <a:avLst/>
          </a:prstGeom>
          <a:noFill/>
        </p:spPr>
        <p:txBody>
          <a:bodyPr wrap="square" rtlCol="0" anchor="t">
            <a:noAutofit/>
          </a:bodyPr>
          <a:lstStyle/>
          <a:p>
            <a:r>
              <a:rPr lang="en-IN" altLang="en-US" sz="5400" b="1" u="sng" dirty="0">
                <a:latin typeface="Times" panose="02020603050405020304" pitchFamily="18" charset="0"/>
                <a:cs typeface="Times" panose="02020603050405020304" pitchFamily="18" charset="0"/>
                <a:sym typeface="+mn-ea"/>
              </a:rPr>
              <a:t>OUTPUT SCREENSHOTS</a:t>
            </a:r>
            <a:endParaRPr lang="en-IN" altLang="en-US" sz="5400" b="1" u="sng" dirty="0">
              <a:latin typeface="Times" panose="02020603050405020304" pitchFamily="18" charset="0"/>
              <a:cs typeface="Times" panose="02020603050405020304" pitchFamily="18" charset="0"/>
              <a:sym typeface="+mn-ea"/>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1866899"/>
            <a:ext cx="11125200" cy="813402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rcRect l="2094"/>
          <a:stretch>
            <a:fillRect/>
          </a:stretch>
        </p:blipFill>
        <p:spPr>
          <a:xfrm>
            <a:off x="990600" y="342900"/>
            <a:ext cx="15697200" cy="9067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400" y="1028700"/>
            <a:ext cx="15765118" cy="78235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8200" y="866970"/>
            <a:ext cx="16611600" cy="1844095"/>
          </a:xfrm>
          <a:prstGeom prst="rect">
            <a:avLst/>
          </a:prstGeom>
        </p:spPr>
        <p:txBody>
          <a:bodyPr wrap="square" lIns="0" tIns="0" rIns="0" bIns="0" rtlCol="0" anchor="t">
            <a:spAutoFit/>
          </a:bodyPr>
          <a:lstStyle/>
          <a:p>
            <a:pPr algn="ctr">
              <a:lnSpc>
                <a:spcPts val="7495"/>
              </a:lnSpc>
            </a:pPr>
            <a:r>
              <a:rPr lang="en-US" sz="5355" b="1" dirty="0">
                <a:solidFill>
                  <a:srgbClr val="2A2E30"/>
                </a:solidFill>
                <a:latin typeface="Times New Roman" panose="02020603050405020304" pitchFamily="18" charset="0"/>
                <a:ea typeface="Carlito Bold"/>
                <a:cs typeface="Times New Roman" panose="02020603050405020304" pitchFamily="18" charset="0"/>
                <a:sym typeface="Carlito Bold"/>
              </a:rPr>
              <a:t>A Deep Learning-Based Approach For Inappropriate Content Detection And Classification Of </a:t>
            </a:r>
            <a:r>
              <a:rPr lang="en-US" sz="5355" b="1" dirty="0" err="1">
                <a:solidFill>
                  <a:srgbClr val="2A2E30"/>
                </a:solidFill>
                <a:latin typeface="Times New Roman" panose="02020603050405020304" pitchFamily="18" charset="0"/>
                <a:ea typeface="Carlito Bold"/>
                <a:cs typeface="Times New Roman" panose="02020603050405020304" pitchFamily="18" charset="0"/>
                <a:sym typeface="Carlito Bold"/>
              </a:rPr>
              <a:t>Youtube</a:t>
            </a:r>
            <a:r>
              <a:rPr lang="en-US" sz="5355" b="1" dirty="0">
                <a:solidFill>
                  <a:srgbClr val="2A2E30"/>
                </a:solidFill>
                <a:latin typeface="Times New Roman" panose="02020603050405020304" pitchFamily="18" charset="0"/>
                <a:ea typeface="Carlito Bold"/>
                <a:cs typeface="Times New Roman" panose="02020603050405020304" pitchFamily="18" charset="0"/>
                <a:sym typeface="Carlito Bold"/>
              </a:rPr>
              <a:t> Videos.</a:t>
            </a:r>
            <a:endParaRPr lang="en-US" sz="5355" b="1" dirty="0">
              <a:solidFill>
                <a:srgbClr val="2A2E30"/>
              </a:solidFill>
              <a:latin typeface="Times New Roman" panose="02020603050405020304" pitchFamily="18" charset="0"/>
              <a:ea typeface="Carlito Bold"/>
              <a:cs typeface="Times New Roman" panose="02020603050405020304" pitchFamily="18" charset="0"/>
              <a:sym typeface="Carlito Bold"/>
            </a:endParaRPr>
          </a:p>
        </p:txBody>
      </p:sp>
      <p:sp>
        <p:nvSpPr>
          <p:cNvPr id="3" name="TextBox 3"/>
          <p:cNvSpPr txBox="1"/>
          <p:nvPr/>
        </p:nvSpPr>
        <p:spPr>
          <a:xfrm>
            <a:off x="5257800" y="3755136"/>
            <a:ext cx="6451887" cy="858377"/>
          </a:xfrm>
          <a:prstGeom prst="rect">
            <a:avLst/>
          </a:prstGeom>
        </p:spPr>
        <p:txBody>
          <a:bodyPr wrap="square" lIns="0" tIns="0" rIns="0" bIns="0" rtlCol="0" anchor="t">
            <a:spAutoFit/>
          </a:bodyPr>
          <a:lstStyle/>
          <a:p>
            <a:pPr algn="ctr">
              <a:lnSpc>
                <a:spcPts val="7280"/>
              </a:lnSpc>
            </a:pPr>
            <a:r>
              <a:rPr lang="en-US" sz="5200" b="1" u="sng" dirty="0">
                <a:solidFill>
                  <a:srgbClr val="2A2E30"/>
                </a:solidFill>
                <a:latin typeface="Times New Roman" panose="02020603050405020304" pitchFamily="18" charset="0"/>
                <a:ea typeface="Canva Sans Bold"/>
                <a:cs typeface="Times New Roman" panose="02020603050405020304" pitchFamily="18" charset="0"/>
                <a:sym typeface="Canva Sans Bold"/>
              </a:rPr>
              <a:t>TEAM MEMBERS:</a:t>
            </a:r>
            <a:endParaRPr lang="en-US" sz="5200" b="1" u="sng" dirty="0">
              <a:solidFill>
                <a:srgbClr val="2A2E30"/>
              </a:solidFill>
              <a:latin typeface="Times New Roman" panose="02020603050405020304" pitchFamily="18" charset="0"/>
              <a:ea typeface="Canva Sans Bold"/>
              <a:cs typeface="Times New Roman" panose="02020603050405020304" pitchFamily="18" charset="0"/>
              <a:sym typeface="Canva Sans Bold"/>
            </a:endParaRPr>
          </a:p>
        </p:txBody>
      </p:sp>
      <p:sp>
        <p:nvSpPr>
          <p:cNvPr id="4" name="TextBox 4"/>
          <p:cNvSpPr txBox="1"/>
          <p:nvPr/>
        </p:nvSpPr>
        <p:spPr>
          <a:xfrm>
            <a:off x="5290984" y="4991100"/>
            <a:ext cx="6418703" cy="2875274"/>
          </a:xfrm>
          <a:prstGeom prst="rect">
            <a:avLst/>
          </a:prstGeom>
        </p:spPr>
        <p:txBody>
          <a:bodyPr lIns="0" tIns="0" rIns="0" bIns="0" rtlCol="0" anchor="t">
            <a:spAutoFit/>
          </a:bodyPr>
          <a:lstStyle/>
          <a:p>
            <a:pPr algn="ctr">
              <a:lnSpc>
                <a:spcPts val="5670"/>
              </a:lnSpc>
            </a:pPr>
            <a:r>
              <a:rPr lang="en-US" sz="4050" dirty="0">
                <a:solidFill>
                  <a:srgbClr val="2A2E30"/>
                </a:solidFill>
                <a:latin typeface="Times New Roman" panose="02020603050405020304" pitchFamily="18" charset="0"/>
                <a:ea typeface="Canva Sans"/>
                <a:cs typeface="Times New Roman" panose="02020603050405020304" pitchFamily="18" charset="0"/>
                <a:sym typeface="Canva Sans"/>
              </a:rPr>
              <a:t>P.KAUSTUBH-21P71A6728 L.NIKHIL- 21P71A6746</a:t>
            </a:r>
            <a:endParaRPr lang="en-US" sz="4050" dirty="0">
              <a:solidFill>
                <a:srgbClr val="2A2E30"/>
              </a:solidFill>
              <a:latin typeface="Times New Roman" panose="02020603050405020304" pitchFamily="18" charset="0"/>
              <a:ea typeface="Canva Sans"/>
              <a:cs typeface="Times New Roman" panose="02020603050405020304" pitchFamily="18" charset="0"/>
              <a:sym typeface="Canva Sans"/>
            </a:endParaRPr>
          </a:p>
          <a:p>
            <a:pPr algn="ctr">
              <a:lnSpc>
                <a:spcPts val="5670"/>
              </a:lnSpc>
            </a:pPr>
            <a:r>
              <a:rPr lang="en-US" sz="4050" dirty="0">
                <a:solidFill>
                  <a:srgbClr val="2A2E30"/>
                </a:solidFill>
                <a:latin typeface="Times New Roman" panose="02020603050405020304" pitchFamily="18" charset="0"/>
                <a:ea typeface="Canva Sans"/>
                <a:cs typeface="Times New Roman" panose="02020603050405020304" pitchFamily="18" charset="0"/>
                <a:sym typeface="Canva Sans"/>
              </a:rPr>
              <a:t>S.NITHIN- 21P71A6749</a:t>
            </a:r>
            <a:endParaRPr lang="en-US" sz="4050" dirty="0">
              <a:solidFill>
                <a:srgbClr val="2A2E30"/>
              </a:solidFill>
              <a:latin typeface="Times New Roman" panose="02020603050405020304" pitchFamily="18" charset="0"/>
              <a:ea typeface="Canva Sans"/>
              <a:cs typeface="Times New Roman" panose="02020603050405020304" pitchFamily="18" charset="0"/>
              <a:sym typeface="Canva Sans"/>
            </a:endParaRPr>
          </a:p>
          <a:p>
            <a:pPr algn="ctr">
              <a:lnSpc>
                <a:spcPts val="5670"/>
              </a:lnSpc>
            </a:pPr>
            <a:r>
              <a:rPr lang="en-US" sz="4050" dirty="0">
                <a:solidFill>
                  <a:srgbClr val="2A2E30"/>
                </a:solidFill>
                <a:latin typeface="Times New Roman" panose="02020603050405020304" pitchFamily="18" charset="0"/>
                <a:ea typeface="Canva Sans"/>
                <a:cs typeface="Times New Roman" panose="02020603050405020304" pitchFamily="18" charset="0"/>
                <a:sym typeface="Canva Sans"/>
              </a:rPr>
              <a:t>P.PUJITHA- 21P71A6758</a:t>
            </a:r>
            <a:endParaRPr lang="en-US" sz="4050" dirty="0">
              <a:solidFill>
                <a:srgbClr val="2A2E30"/>
              </a:solidFill>
              <a:latin typeface="Times New Roman" panose="02020603050405020304" pitchFamily="18" charset="0"/>
              <a:ea typeface="Canva Sans"/>
              <a:cs typeface="Times New Roman" panose="02020603050405020304" pitchFamily="18" charset="0"/>
              <a:sym typeface="Canva Sans"/>
            </a:endParaRPr>
          </a:p>
        </p:txBody>
      </p:sp>
      <p:sp>
        <p:nvSpPr>
          <p:cNvPr id="5" name="TextBox 5"/>
          <p:cNvSpPr txBox="1"/>
          <p:nvPr/>
        </p:nvSpPr>
        <p:spPr>
          <a:xfrm>
            <a:off x="8915400" y="8839640"/>
            <a:ext cx="9988532" cy="1220470"/>
          </a:xfrm>
          <a:prstGeom prst="rect">
            <a:avLst/>
          </a:prstGeom>
        </p:spPr>
        <p:txBody>
          <a:bodyPr lIns="0" tIns="0" rIns="0" bIns="0" rtlCol="0" anchor="t">
            <a:spAutoFit/>
          </a:bodyPr>
          <a:lstStyle/>
          <a:p>
            <a:pPr algn="ctr">
              <a:lnSpc>
                <a:spcPts val="4760"/>
              </a:lnSpc>
            </a:pPr>
            <a:r>
              <a:rPr lang="en-US" sz="3400" dirty="0">
                <a:solidFill>
                  <a:srgbClr val="2A2E30"/>
                </a:solidFill>
                <a:latin typeface="Times New Roman" panose="02020603050405020304" pitchFamily="18" charset="0"/>
                <a:ea typeface="Canva Sans"/>
                <a:cs typeface="Times New Roman" panose="02020603050405020304" pitchFamily="18" charset="0"/>
                <a:sym typeface="Canva Sans"/>
              </a:rPr>
              <a:t>Under the Supervision of  Rajesh Sir</a:t>
            </a:r>
            <a:endParaRPr lang="en-US" sz="3400" dirty="0">
              <a:solidFill>
                <a:srgbClr val="2A2E30"/>
              </a:solidFill>
              <a:latin typeface="Times New Roman" panose="02020603050405020304" pitchFamily="18" charset="0"/>
              <a:ea typeface="Canva Sans"/>
              <a:cs typeface="Times New Roman" panose="02020603050405020304" pitchFamily="18" charset="0"/>
              <a:sym typeface="Canva Sans"/>
            </a:endParaRPr>
          </a:p>
          <a:p>
            <a:pPr algn="ctr">
              <a:lnSpc>
                <a:spcPts val="4760"/>
              </a:lnSpc>
            </a:pPr>
            <a:endParaRPr lang="en-US" sz="3400" dirty="0">
              <a:solidFill>
                <a:srgbClr val="2A2E30"/>
              </a:solidFill>
              <a:latin typeface="Times New Roman" panose="02020603050405020304" pitchFamily="18" charset="0"/>
              <a:ea typeface="Canva Sans"/>
              <a:cs typeface="Times New Roman" panose="02020603050405020304" pitchFamily="18" charset="0"/>
              <a:sym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5119" y="1028700"/>
            <a:ext cx="16387481" cy="8305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882" y="909046"/>
            <a:ext cx="17814236" cy="846890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000" y="1106973"/>
            <a:ext cx="16459624" cy="80730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 y="723900"/>
            <a:ext cx="17071182" cy="83831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1071244"/>
            <a:ext cx="16118992" cy="814451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0" y="647700"/>
            <a:ext cx="7391400" cy="1015663"/>
          </a:xfrm>
          <a:prstGeom prst="rect">
            <a:avLst/>
          </a:prstGeom>
          <a:noFill/>
        </p:spPr>
        <p:txBody>
          <a:bodyPr wrap="square" rtlCol="0">
            <a:spAutoFit/>
          </a:bodyPr>
          <a:lstStyle/>
          <a:p>
            <a:r>
              <a:rPr lang="en-US" sz="6000" b="1" u="sng" dirty="0">
                <a:latin typeface="Times" panose="02020603050405020304" pitchFamily="18" charset="0"/>
                <a:cs typeface="Times" panose="02020603050405020304" pitchFamily="18" charset="0"/>
              </a:rPr>
              <a:t>CONCLUSION</a:t>
            </a:r>
            <a:endParaRPr lang="en-IN" sz="6000" b="1" u="sng" dirty="0">
              <a:latin typeface="Times" panose="02020603050405020304" pitchFamily="18" charset="0"/>
              <a:cs typeface="Times" panose="02020603050405020304" pitchFamily="18" charset="0"/>
            </a:endParaRPr>
          </a:p>
        </p:txBody>
      </p:sp>
      <p:sp>
        <p:nvSpPr>
          <p:cNvPr id="3" name="TextBox 2"/>
          <p:cNvSpPr txBox="1"/>
          <p:nvPr/>
        </p:nvSpPr>
        <p:spPr>
          <a:xfrm>
            <a:off x="1695450" y="2171700"/>
            <a:ext cx="14973300" cy="6186309"/>
          </a:xfrm>
          <a:prstGeom prst="rect">
            <a:avLst/>
          </a:prstGeom>
          <a:noFill/>
        </p:spPr>
        <p:txBody>
          <a:bodyPr wrap="square" rtlCol="0">
            <a:spAutoFit/>
          </a:bodyPr>
          <a:lstStyle/>
          <a:p>
            <a:pPr algn="just"/>
            <a:r>
              <a:rPr lang="en-US" sz="3600" dirty="0">
                <a:latin typeface="Times" panose="02020603050405020304" pitchFamily="18" charset="0"/>
                <a:cs typeface="Times" panose="02020603050405020304" pitchFamily="18" charset="0"/>
              </a:rPr>
              <a:t>The deep learning-based approach for inappropriate content detection and classification of YouTube videos offers a scalable and effective solution to modern content moderation challenges. By integrating multiple data modalities—text, audio, and visuals—this system enhances accuracy in identifying harmful material such as violence, hate speech, and adult content. Leveraging advanced techniques like NLP with BERT, audio spectrogram analysis, and CNN-based image recognition, the system provides real-time, automated moderation that can assist platforms in maintaining safe and responsible digital environments. Ultimately, this technology supports safer internet use, especially for children and teens, while aiding platforms in adhering to legal and ethical standards.</a:t>
            </a:r>
            <a:endParaRPr lang="en-IN" sz="3600" dirty="0">
              <a:latin typeface="Times" panose="02020603050405020304" pitchFamily="18" charset="0"/>
              <a:cs typeface="Times"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57295" y="3314700"/>
            <a:ext cx="10125075" cy="1837055"/>
          </a:xfrm>
          <a:prstGeom prst="rect">
            <a:avLst/>
          </a:prstGeom>
          <a:noFill/>
          <a:ln>
            <a:noFill/>
          </a:ln>
        </p:spPr>
        <p:txBody>
          <a:bodyPr wrap="none" rtlCol="0" anchor="t">
            <a:noAutofit/>
          </a:bodyPr>
          <a:lstStyle/>
          <a:p>
            <a:pPr algn="ctr"/>
            <a:r>
              <a:rPr lang="en-IN" altLang="en-US" sz="15000" b="1">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rPr>
              <a:t>THANK YOU!!</a:t>
            </a:r>
            <a:endParaRPr lang="en-IN" altLang="en-US" sz="15000" b="1">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39062" y="11061"/>
            <a:ext cx="5009872" cy="1079398"/>
          </a:xfrm>
          <a:prstGeom prst="rect">
            <a:avLst/>
          </a:prstGeom>
        </p:spPr>
        <p:txBody>
          <a:bodyPr wrap="square" lIns="0" tIns="0" rIns="0" bIns="0" rtlCol="0" anchor="t">
            <a:spAutoFit/>
          </a:bodyPr>
          <a:lstStyle/>
          <a:p>
            <a:pPr algn="ctr">
              <a:lnSpc>
                <a:spcPts val="9040"/>
              </a:lnSpc>
            </a:pPr>
            <a:r>
              <a:rPr lang="en-US" sz="6455" b="1" u="sng" dirty="0">
                <a:solidFill>
                  <a:srgbClr val="000000"/>
                </a:solidFill>
                <a:latin typeface="+mj-lt"/>
                <a:ea typeface="Canva Sans Bold"/>
                <a:cs typeface="Times New Roman" panose="02020603050405020304" pitchFamily="18" charset="0"/>
                <a:sym typeface="Canva Sans Bold"/>
              </a:rPr>
              <a:t>ABSTRACT</a:t>
            </a:r>
            <a:endParaRPr lang="en-US" sz="6455" b="1" u="sng" dirty="0">
              <a:solidFill>
                <a:srgbClr val="000000"/>
              </a:solidFill>
              <a:latin typeface="+mj-lt"/>
              <a:ea typeface="Canva Sans Bold"/>
              <a:cs typeface="Times New Roman" panose="02020603050405020304" pitchFamily="18" charset="0"/>
              <a:sym typeface="Canva Sans Bold"/>
            </a:endParaRPr>
          </a:p>
        </p:txBody>
      </p:sp>
      <p:sp>
        <p:nvSpPr>
          <p:cNvPr id="3" name="TextBox 3"/>
          <p:cNvSpPr txBox="1"/>
          <p:nvPr/>
        </p:nvSpPr>
        <p:spPr>
          <a:xfrm>
            <a:off x="868995" y="1226882"/>
            <a:ext cx="16550007" cy="7674986"/>
          </a:xfrm>
          <a:prstGeom prst="rect">
            <a:avLst/>
          </a:prstGeom>
        </p:spPr>
        <p:txBody>
          <a:bodyPr wrap="square" lIns="0" tIns="0" rIns="0" bIns="0" rtlCol="0" anchor="t">
            <a:spAutoFit/>
          </a:bodyPr>
          <a:lstStyle/>
          <a:p>
            <a:pPr algn="just">
              <a:lnSpc>
                <a:spcPts val="4320"/>
              </a:lnSpc>
              <a:spcBef>
                <a:spcPct val="0"/>
              </a:spcBef>
            </a:pPr>
            <a:r>
              <a:rPr lang="en-IN" sz="3600" kern="100" dirty="0">
                <a:latin typeface="Times New Roman" panose="02020603050405020304" pitchFamily="18" charset="0"/>
                <a:ea typeface="Calibri" panose="020F0502020204030204" pitchFamily="34" charset="0"/>
                <a:cs typeface="Times New Roman" panose="02020603050405020304" pitchFamily="18" charset="0"/>
              </a:rPr>
              <a:t>T</a:t>
            </a: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he exponential growth of video content on platforms like YouTube, the spread of inappropriate, misleading, or harmful videos has become a major concern for content moderators and viewers alike. Traditional detection systems often rely on user reports and basic keyword filtering, which are reactive, time-consuming, and prone to oversight. Inappropriate content, which may include hate speech, violence, misinformation, or explicit material, often manifests through subtle cues in audio, video, and textual metadata, making it challenging to detect using conventional methods. The system leverages video metadata, visual frames, and user interaction signals to detect and classify content types with high precision. By capturing both local and global inconsistencies, this model can effectively identify inappropriate elements within a video before it gains wide traction. Experimental evaluation on real-world YouTube datasets demonstrates high accuracy and reliability, proving the effectiveness of the proposed model for scalable, automated video content moderation.</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ts val="4320"/>
              </a:lnSpc>
              <a:spcBef>
                <a:spcPct val="0"/>
              </a:spcBef>
            </a:pPr>
            <a:endParaRPr lang="en-US" sz="3085"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0" y="318742"/>
            <a:ext cx="7391400" cy="1058367"/>
          </a:xfrm>
          <a:prstGeom prst="rect">
            <a:avLst/>
          </a:prstGeom>
        </p:spPr>
        <p:txBody>
          <a:bodyPr wrap="square" lIns="0" tIns="0" rIns="0" bIns="0" rtlCol="0" anchor="t">
            <a:spAutoFit/>
          </a:bodyPr>
          <a:lstStyle/>
          <a:p>
            <a:pPr algn="ctr">
              <a:lnSpc>
                <a:spcPts val="8765"/>
              </a:lnSpc>
            </a:pPr>
            <a:r>
              <a:rPr lang="en-US" sz="6260" b="1" u="sng" dirty="0">
                <a:solidFill>
                  <a:srgbClr val="000000"/>
                </a:solidFill>
                <a:latin typeface="+mj-lt"/>
                <a:ea typeface="Canva Sans Bold"/>
                <a:cs typeface="Times New Roman" panose="02020603050405020304" pitchFamily="18" charset="0"/>
                <a:sym typeface="Canva Sans Bold"/>
              </a:rPr>
              <a:t>INTRODUCTION</a:t>
            </a:r>
            <a:endParaRPr lang="en-US" sz="6260" b="1" u="sng" dirty="0">
              <a:solidFill>
                <a:srgbClr val="000000"/>
              </a:solidFill>
              <a:latin typeface="+mj-lt"/>
              <a:ea typeface="Canva Sans Bold"/>
              <a:cs typeface="Times New Roman" panose="02020603050405020304" pitchFamily="18" charset="0"/>
              <a:sym typeface="Canva Sans Bold"/>
            </a:endParaRPr>
          </a:p>
        </p:txBody>
      </p:sp>
      <p:sp>
        <p:nvSpPr>
          <p:cNvPr id="3" name="TextBox 3"/>
          <p:cNvSpPr txBox="1"/>
          <p:nvPr/>
        </p:nvSpPr>
        <p:spPr>
          <a:xfrm>
            <a:off x="1447800" y="2171700"/>
            <a:ext cx="16230599" cy="6738191"/>
          </a:xfrm>
          <a:prstGeom prst="rect">
            <a:avLst/>
          </a:prstGeom>
        </p:spPr>
        <p:txBody>
          <a:bodyPr wrap="square" lIns="0" tIns="0" rIns="0" bIns="0" rtlCol="0" anchor="t">
            <a:spAutoFit/>
          </a:bodyPr>
          <a:lstStyle/>
          <a:p>
            <a:pPr algn="just">
              <a:lnSpc>
                <a:spcPts val="4420"/>
              </a:lnSpc>
            </a:pPr>
            <a:r>
              <a:rPr lang="en-US" sz="3600" dirty="0">
                <a:solidFill>
                  <a:srgbClr val="000000"/>
                </a:solidFill>
                <a:latin typeface="Times New Roman" panose="02020603050405020304" pitchFamily="18" charset="0"/>
                <a:ea typeface="Canva Sans"/>
                <a:cs typeface="Times New Roman" panose="02020603050405020304" pitchFamily="18" charset="0"/>
                <a:sym typeface="Canva Sans"/>
              </a:rPr>
              <a:t>The explosive growth of online video-sharing platforms like YouTube, managing and moderating user-generated content has become a critical concern. The presence of inappropriate content—including violence, hate speech, nudity, and misinformation—poses serious challenges to content safety, user trust, and platform integrity. Traditional content moderation methods, relying on manual review or rule-based systems, are often insufficient due to their limited scalability and accuracy. To address these limitations, deep learning has emerged as a powerful and efficient tool for automated content analysis. This study explores a deep learning-based approach for detecting and classifying inappropriate content in YouTube videos by leveraging advancements in computer vision, natural language processing, and audio analysis. The proposed system aims to enhance the accuracy and responsiveness of content moderation, ultimately contributing to a safer digital environment for users.</a:t>
            </a:r>
            <a:endParaRPr lang="en-US" sz="36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3086100"/>
            <a:ext cx="16230601" cy="5570756"/>
          </a:xfrm>
          <a:prstGeom prst="rect">
            <a:avLst/>
          </a:prstGeom>
          <a:noFill/>
        </p:spPr>
        <p:txBody>
          <a:bodyPr wrap="square" rtlCol="0">
            <a:spAutoFit/>
          </a:bodyPr>
          <a:lstStyle/>
          <a:p>
            <a:pPr algn="just"/>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The current YouTube content moderation system predominantly relies on user reports, manual review, and basic keyword filtering techniques to identify inappropriate content. While some rule-based algorithms are in place, they often fail to detect subtle or context-based violations such as implicit hate speech, misinformation, or suggestive content. Moreover, traditional systems lack the capacity to </a:t>
            </a:r>
            <a:r>
              <a:rPr lang="en-IN" sz="3600" kern="100" dirty="0" err="1">
                <a:effectLst/>
                <a:latin typeface="Times New Roman" panose="02020603050405020304" pitchFamily="18" charset="0"/>
                <a:ea typeface="Calibri" panose="020F0502020204030204" pitchFamily="34" charset="0"/>
                <a:cs typeface="Times New Roman" panose="02020603050405020304" pitchFamily="18" charset="0"/>
              </a:rPr>
              <a:t>analyze</a:t>
            </a: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 multimodal data (video, audio, and text) in a cohesive way, leading to a significant amount of inappropriate content escaping detection. The delays in identifying harmful content can result in widespread misinformation, audience harm, or violation of community guidelines before action is taken.</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3200" dirty="0">
              <a:latin typeface="Times" panose="02020603050405020304" pitchFamily="18" charset="0"/>
              <a:cs typeface="Times" panose="02020603050405020304" pitchFamily="18" charset="0"/>
            </a:endParaRPr>
          </a:p>
        </p:txBody>
      </p:sp>
      <p:sp>
        <p:nvSpPr>
          <p:cNvPr id="3" name="TextBox 2"/>
          <p:cNvSpPr txBox="1"/>
          <p:nvPr/>
        </p:nvSpPr>
        <p:spPr>
          <a:xfrm>
            <a:off x="6248400" y="614481"/>
            <a:ext cx="8001000" cy="1015663"/>
          </a:xfrm>
          <a:prstGeom prst="rect">
            <a:avLst/>
          </a:prstGeom>
          <a:noFill/>
        </p:spPr>
        <p:txBody>
          <a:bodyPr wrap="square" rtlCol="0">
            <a:spAutoFit/>
          </a:bodyPr>
          <a:lstStyle/>
          <a:p>
            <a:r>
              <a:rPr lang="en-US" sz="6000" b="1" u="sng" dirty="0">
                <a:cs typeface="Times" panose="02020603050405020304" pitchFamily="18" charset="0"/>
              </a:rPr>
              <a:t>EXISTING SYSTEM</a:t>
            </a:r>
            <a:endParaRPr lang="en-IN" sz="6000" b="1" u="sng" dirty="0">
              <a:cs typeface="Times"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600" y="342900"/>
            <a:ext cx="11506200" cy="1470025"/>
          </a:xfrm>
        </p:spPr>
        <p:txBody>
          <a:bodyPr>
            <a:noAutofit/>
          </a:bodyPr>
          <a:lstStyle/>
          <a:p>
            <a:r>
              <a:rPr lang="en-IN" sz="6000" b="1" u="sng" dirty="0"/>
              <a:t>EXISTING SYSTEM DISADVANTAGES</a:t>
            </a:r>
            <a:endParaRPr lang="en-IN" sz="6000" b="1" u="sng" dirty="0"/>
          </a:p>
        </p:txBody>
      </p:sp>
      <p:sp>
        <p:nvSpPr>
          <p:cNvPr id="3" name="Subtitle 2"/>
          <p:cNvSpPr>
            <a:spLocks noGrp="1"/>
          </p:cNvSpPr>
          <p:nvPr>
            <p:ph type="subTitle" idx="1"/>
          </p:nvPr>
        </p:nvSpPr>
        <p:spPr>
          <a:xfrm>
            <a:off x="1971368" y="2831690"/>
            <a:ext cx="15849600" cy="5067300"/>
          </a:xfrm>
        </p:spPr>
        <p:txBody>
          <a:bodyPr/>
          <a:lstStyle/>
          <a:p>
            <a:endParaRPr lang="en-IN" dirty="0"/>
          </a:p>
          <a:p>
            <a:endParaRPr lang="en-IN" dirty="0"/>
          </a:p>
        </p:txBody>
      </p:sp>
      <p:sp>
        <p:nvSpPr>
          <p:cNvPr id="4" name="TextBox 3"/>
          <p:cNvSpPr txBox="1"/>
          <p:nvPr/>
        </p:nvSpPr>
        <p:spPr>
          <a:xfrm>
            <a:off x="1971368" y="3094526"/>
            <a:ext cx="16764000" cy="4541628"/>
          </a:xfrm>
          <a:prstGeom prst="rect">
            <a:avLst/>
          </a:prstGeom>
          <a:noFill/>
        </p:spPr>
        <p:txBody>
          <a:bodyPr wrap="square" rtlCol="0">
            <a:spAutoFit/>
          </a:bodyPr>
          <a:lstStyle/>
          <a:p>
            <a:pPr marL="571500" lvl="0" indent="-571500">
              <a:lnSpc>
                <a:spcPct val="107000"/>
              </a:lnSpc>
              <a:spcAft>
                <a:spcPts val="800"/>
              </a:spcAft>
              <a:buSzPts val="1000"/>
              <a:buFont typeface="Wingdings" panose="05000000000000000000" pitchFamily="2" charset="2"/>
              <a:buChar char="v"/>
              <a:tabLst>
                <a:tab pos="457200" algn="l"/>
              </a:tabLs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Heavily dependent on manual reporting and moderation</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Ineffective against context-aware or disguised inappropriate content</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Lack of real-time detection</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High false positives and false negatives</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No deep correlation between video, audio, and metadata</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Cannot scale well with growing video uploads</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29300" y="495300"/>
            <a:ext cx="6934200" cy="1015663"/>
          </a:xfrm>
          <a:prstGeom prst="rect">
            <a:avLst/>
          </a:prstGeom>
          <a:noFill/>
        </p:spPr>
        <p:txBody>
          <a:bodyPr wrap="square" rtlCol="0">
            <a:spAutoFit/>
          </a:bodyPr>
          <a:lstStyle/>
          <a:p>
            <a:r>
              <a:rPr lang="en-US" sz="6000" b="1" u="sng" dirty="0">
                <a:latin typeface="+mj-lt"/>
                <a:cs typeface="Times" panose="02020603050405020304" pitchFamily="18" charset="0"/>
              </a:rPr>
              <a:t>PROPOSED </a:t>
            </a:r>
            <a:r>
              <a:rPr lang="en-US" sz="6000" b="1" u="sng" dirty="0">
                <a:latin typeface="+mj-lt"/>
                <a:cs typeface="Times New Roman" panose="02020603050405020304" pitchFamily="18" charset="0"/>
              </a:rPr>
              <a:t>SYSTEM</a:t>
            </a:r>
            <a:endParaRPr lang="en-IN" sz="6000" b="1" u="sng" dirty="0">
              <a:latin typeface="+mj-lt"/>
              <a:cs typeface="Times New Roman" panose="02020603050405020304" pitchFamily="18" charset="0"/>
            </a:endParaRPr>
          </a:p>
        </p:txBody>
      </p:sp>
      <p:sp>
        <p:nvSpPr>
          <p:cNvPr id="3" name="TextBox 2"/>
          <p:cNvSpPr txBox="1"/>
          <p:nvPr/>
        </p:nvSpPr>
        <p:spPr>
          <a:xfrm>
            <a:off x="1600200" y="2476500"/>
            <a:ext cx="15392400" cy="6186309"/>
          </a:xfrm>
          <a:prstGeom prst="rect">
            <a:avLst/>
          </a:prstGeom>
          <a:noFill/>
        </p:spPr>
        <p:txBody>
          <a:bodyPr wrap="square" rtlCol="0">
            <a:spAutoFit/>
          </a:bodyPr>
          <a:lstStyle/>
          <a:p>
            <a:pPr algn="just"/>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The proposed system leverages a deep learning-based framework incorporating long-distance attention mechanisms for the early detection and classification of inappropriate YouTube content. It processes multiple data sources — video frames, metadata, and engagement statistics — using a spatial-temporal model. The long-distance attention allows the system to detect subtle visual or </a:t>
            </a:r>
            <a:r>
              <a:rPr lang="en-IN" sz="3600" kern="100" dirty="0" err="1">
                <a:effectLst/>
                <a:latin typeface="Times New Roman" panose="02020603050405020304" pitchFamily="18" charset="0"/>
                <a:ea typeface="Calibri" panose="020F0502020204030204" pitchFamily="34" charset="0"/>
                <a:cs typeface="Times New Roman" panose="02020603050405020304" pitchFamily="18" charset="0"/>
              </a:rPr>
              <a:t>behavioral</a:t>
            </a:r>
            <a:r>
              <a:rPr lang="en-IN" sz="3600" kern="100" dirty="0">
                <a:effectLst/>
                <a:latin typeface="Times New Roman" panose="02020603050405020304" pitchFamily="18" charset="0"/>
                <a:ea typeface="Calibri" panose="020F0502020204030204" pitchFamily="34" charset="0"/>
                <a:cs typeface="Times New Roman" panose="02020603050405020304" pitchFamily="18" charset="0"/>
              </a:rPr>
              <a:t> patterns and correlate them with textual clues or historical metadata inconsistencies. By treating the detection as a fine-grained classification problem, the system is capable of recognizing nuanced violations that traditional models often miss. This enables proactive, automated flagging of harmful content, reducing reliance on human moderators and ensuring safer digital spaces.</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3600" dirty="0">
              <a:latin typeface="Times" panose="02020603050405020304" pitchFamily="18" charset="0"/>
              <a:cs typeface="Times"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019300"/>
            <a:ext cx="16840200" cy="5560497"/>
          </a:xfrm>
          <a:prstGeom prst="rect">
            <a:avLst/>
          </a:prstGeom>
          <a:noFill/>
        </p:spPr>
        <p:txBody>
          <a:bodyPr wrap="square" rtlCol="0">
            <a:spAutoFit/>
          </a:bodyPr>
          <a:lstStyle/>
          <a:p>
            <a:endParaRPr lang="en-US" sz="3200" dirty="0">
              <a:latin typeface="Times" panose="02020603050405020304" pitchFamily="18" charset="0"/>
              <a:cs typeface="Times" panose="02020603050405020304" pitchFamily="18" charset="0"/>
            </a:endParaRPr>
          </a:p>
          <a:p>
            <a:r>
              <a:rPr lang="en-US" sz="4000" dirty="0">
                <a:latin typeface="Times" panose="02020603050405020304" pitchFamily="18" charset="0"/>
                <a:cs typeface="Times" panose="02020603050405020304" pitchFamily="18" charset="0"/>
              </a:rPr>
              <a:t> </a:t>
            </a:r>
            <a:endParaRPr lang="en-US" sz="4000" dirty="0">
              <a:latin typeface="Times" panose="02020603050405020304" pitchFamily="18" charset="0"/>
              <a:cs typeface="Times"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4000" kern="100" dirty="0">
                <a:effectLst/>
                <a:latin typeface="Times New Roman" panose="02020603050405020304" pitchFamily="18" charset="0"/>
                <a:ea typeface="Calibri" panose="020F0502020204030204" pitchFamily="34" charset="0"/>
                <a:cs typeface="Times New Roman" panose="02020603050405020304" pitchFamily="18" charset="0"/>
              </a:rPr>
              <a:t>Real-time, automated inappropriate content detection</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4000" kern="100" dirty="0">
                <a:effectLst/>
                <a:latin typeface="Times New Roman" panose="02020603050405020304" pitchFamily="18" charset="0"/>
                <a:ea typeface="Calibri" panose="020F0502020204030204" pitchFamily="34" charset="0"/>
                <a:cs typeface="Times New Roman" panose="02020603050405020304" pitchFamily="18" charset="0"/>
              </a:rPr>
              <a:t>Multi-modal data analysis (video, audio, metadata)</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4000" kern="100" dirty="0">
                <a:effectLst/>
                <a:latin typeface="Times New Roman" panose="02020603050405020304" pitchFamily="18" charset="0"/>
                <a:ea typeface="Calibri" panose="020F0502020204030204" pitchFamily="34" charset="0"/>
                <a:cs typeface="Times New Roman" panose="02020603050405020304" pitchFamily="18" charset="0"/>
              </a:rPr>
              <a:t>Fine-grained classification improves detection of subtle violations</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4000" kern="100" dirty="0">
                <a:effectLst/>
                <a:latin typeface="Times New Roman" panose="02020603050405020304" pitchFamily="18" charset="0"/>
                <a:ea typeface="Calibri" panose="020F0502020204030204" pitchFamily="34" charset="0"/>
                <a:cs typeface="Times New Roman" panose="02020603050405020304" pitchFamily="18" charset="0"/>
              </a:rPr>
              <a:t>Scalable architecture for processing large video datasets</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lvl="0" indent="-571500">
              <a:lnSpc>
                <a:spcPct val="107000"/>
              </a:lnSpc>
              <a:spcAft>
                <a:spcPts val="800"/>
              </a:spcAft>
              <a:buSzPts val="1000"/>
              <a:buFont typeface="Wingdings" panose="05000000000000000000" pitchFamily="2" charset="2"/>
              <a:buChar char="v"/>
              <a:tabLst>
                <a:tab pos="457200" algn="l"/>
              </a:tabLst>
            </a:pPr>
            <a:r>
              <a:rPr lang="en-IN" sz="4000" kern="100" dirty="0">
                <a:effectLst/>
                <a:latin typeface="Times New Roman" panose="02020603050405020304" pitchFamily="18" charset="0"/>
                <a:ea typeface="Calibri" panose="020F0502020204030204" pitchFamily="34" charset="0"/>
                <a:cs typeface="Times New Roman" panose="02020603050405020304" pitchFamily="18" charset="0"/>
              </a:rPr>
              <a:t>Reduced human intervention and faster response times</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3600" dirty="0">
              <a:latin typeface="Times" panose="02020603050405020304" pitchFamily="18" charset="0"/>
              <a:cs typeface="Times" panose="02020603050405020304" pitchFamily="18" charset="0"/>
            </a:endParaRPr>
          </a:p>
        </p:txBody>
      </p:sp>
      <p:sp>
        <p:nvSpPr>
          <p:cNvPr id="3" name="TextBox 2"/>
          <p:cNvSpPr txBox="1"/>
          <p:nvPr/>
        </p:nvSpPr>
        <p:spPr>
          <a:xfrm>
            <a:off x="3200400" y="495300"/>
            <a:ext cx="12877800" cy="1130887"/>
          </a:xfrm>
          <a:prstGeom prst="rect">
            <a:avLst/>
          </a:prstGeom>
          <a:noFill/>
        </p:spPr>
        <p:txBody>
          <a:bodyPr wrap="square" rtlCol="0">
            <a:spAutoFit/>
          </a:bodyPr>
          <a:lstStyle/>
          <a:p>
            <a:pPr>
              <a:lnSpc>
                <a:spcPct val="107000"/>
              </a:lnSpc>
              <a:spcAft>
                <a:spcPts val="800"/>
              </a:spcAft>
            </a:pPr>
            <a:r>
              <a:rPr lang="en-IN" sz="6600" b="1" u="sng" kern="100" dirty="0">
                <a:effectLst/>
                <a:latin typeface="Calibri" panose="020F0502020204030204" pitchFamily="34" charset="0"/>
                <a:ea typeface="Calibri" panose="020F0502020204030204" pitchFamily="34" charset="0"/>
                <a:cs typeface="Times New Roman" panose="02020603050405020304" pitchFamily="18" charset="0"/>
              </a:rPr>
              <a:t>PROPOSED SYSTEM ADVANTAGES</a:t>
            </a:r>
            <a:endParaRPr lang="en-IN" sz="6600"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76800" y="495300"/>
            <a:ext cx="8839200" cy="923330"/>
          </a:xfrm>
          <a:prstGeom prst="rect">
            <a:avLst/>
          </a:prstGeom>
          <a:noFill/>
        </p:spPr>
        <p:txBody>
          <a:bodyPr wrap="square" rtlCol="0">
            <a:spAutoFit/>
          </a:bodyPr>
          <a:lstStyle/>
          <a:p>
            <a:r>
              <a:rPr lang="en-US" sz="5400" b="1" u="sng" dirty="0">
                <a:latin typeface="Times" panose="02020603050405020304" pitchFamily="18" charset="0"/>
                <a:cs typeface="Times" panose="02020603050405020304" pitchFamily="18" charset="0"/>
              </a:rPr>
              <a:t>SYSTEM</a:t>
            </a:r>
            <a:r>
              <a:rPr lang="en-US" sz="5400" b="1" dirty="0">
                <a:latin typeface="Times" panose="02020603050405020304" pitchFamily="18" charset="0"/>
                <a:cs typeface="Times" panose="02020603050405020304" pitchFamily="18" charset="0"/>
              </a:rPr>
              <a:t> </a:t>
            </a:r>
            <a:r>
              <a:rPr lang="en-US" sz="5400" b="1" u="sng" dirty="0">
                <a:latin typeface="Times" panose="02020603050405020304" pitchFamily="18" charset="0"/>
                <a:cs typeface="Times" panose="02020603050405020304" pitchFamily="18" charset="0"/>
              </a:rPr>
              <a:t>REQUIREMENTS</a:t>
            </a:r>
            <a:endParaRPr lang="en-IN" sz="5400" b="1" u="sng" dirty="0">
              <a:latin typeface="Times" panose="02020603050405020304" pitchFamily="18" charset="0"/>
              <a:cs typeface="Times" panose="02020603050405020304" pitchFamily="18" charset="0"/>
            </a:endParaRPr>
          </a:p>
        </p:txBody>
      </p:sp>
      <p:sp>
        <p:nvSpPr>
          <p:cNvPr id="4" name="TextBox 3"/>
          <p:cNvSpPr txBox="1"/>
          <p:nvPr/>
        </p:nvSpPr>
        <p:spPr>
          <a:xfrm>
            <a:off x="857428" y="2324100"/>
            <a:ext cx="17430572" cy="6555641"/>
          </a:xfrm>
          <a:prstGeom prst="rect">
            <a:avLst/>
          </a:prstGeom>
          <a:noFill/>
        </p:spPr>
        <p:txBody>
          <a:bodyPr wrap="square" rtlCol="0">
            <a:spAutoFit/>
          </a:bodyPr>
          <a:lstStyle/>
          <a:p>
            <a:r>
              <a:rPr lang="en-US" sz="3200" dirty="0">
                <a:latin typeface="Times" panose="02020603050405020304" pitchFamily="18" charset="0"/>
                <a:cs typeface="Times" panose="02020603050405020304" pitchFamily="18" charset="0"/>
              </a:rPr>
              <a:t>                                     		 </a:t>
            </a:r>
            <a:r>
              <a:rPr lang="en-US" sz="3600" u="sng" dirty="0">
                <a:latin typeface="Times" panose="02020603050405020304" pitchFamily="18" charset="0"/>
                <a:cs typeface="Times" panose="02020603050405020304" pitchFamily="18" charset="0"/>
              </a:rPr>
              <a:t>Hardware Requirements:</a:t>
            </a:r>
            <a:endParaRPr lang="en-US" sz="3600" u="sng" dirty="0">
              <a:latin typeface="Times" panose="02020603050405020304" pitchFamily="18" charset="0"/>
              <a:cs typeface="Times" panose="02020603050405020304" pitchFamily="18" charset="0"/>
            </a:endParaRPr>
          </a:p>
          <a:p>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Processor:  Intel i5 or higher (or AMD Ryzen5)</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RAM:  Minimum 8GB</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GPU:  NVIDIA GPU with CUDA support for training CNNs, LSTM, and transformer models</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Hard Disk: Minimum 100 GB(SSD preferred)</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Monitor: Full HD Display</a:t>
            </a: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endParaRPr lang="en-US" sz="3200" dirty="0">
              <a:latin typeface="Times" panose="02020603050405020304" pitchFamily="18" charset="0"/>
              <a:cs typeface="Times" panose="02020603050405020304" pitchFamily="18" charset="0"/>
            </a:endParaRPr>
          </a:p>
          <a:p>
            <a:pPr marL="457200" indent="-457200">
              <a:buFont typeface="Arial" panose="020B0604020202020204" pitchFamily="34" charset="0"/>
              <a:buChar char="•"/>
            </a:pPr>
            <a:r>
              <a:rPr lang="en-US" sz="3200" dirty="0">
                <a:latin typeface="Times" panose="02020603050405020304" pitchFamily="18" charset="0"/>
                <a:cs typeface="Times" panose="02020603050405020304" pitchFamily="18" charset="0"/>
              </a:rPr>
              <a:t>Input Devices: Standard Keyword and Mouse</a:t>
            </a:r>
            <a:endParaRPr lang="en-IN" sz="3200" dirty="0">
              <a:latin typeface="Times" panose="02020603050405020304" pitchFamily="18" charset="0"/>
              <a:cs typeface="Times"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7214</Words>
  <Application>WPS Presentation</Application>
  <PresentationFormat>Custom</PresentationFormat>
  <Paragraphs>126</Paragraphs>
  <Slides>26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Arial</vt:lpstr>
      <vt:lpstr>SimSun</vt:lpstr>
      <vt:lpstr>Wingdings</vt:lpstr>
      <vt:lpstr>Times New Roman</vt:lpstr>
      <vt:lpstr>HK Grotesk Bold</vt:lpstr>
      <vt:lpstr>Segoe Print</vt:lpstr>
      <vt:lpstr>HK Grotesk Medium</vt:lpstr>
      <vt:lpstr>Carlito Bold</vt:lpstr>
      <vt:lpstr>Canva Sans Bold</vt:lpstr>
      <vt:lpstr>Canva Sans</vt:lpstr>
      <vt:lpstr>Calibri</vt:lpstr>
      <vt:lpstr>Times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EXISTING SYSTEM DISADVANTAGES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MAJOR PROJECT</dc:title>
  <dc:creator/>
  <cp:lastModifiedBy>Spandana</cp:lastModifiedBy>
  <cp:revision>14</cp:revision>
  <dcterms:created xsi:type="dcterms:W3CDTF">2006-08-16T00:00:00Z</dcterms:created>
  <dcterms:modified xsi:type="dcterms:W3CDTF">2025-06-02T06:35:05Z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A1EF5050A5D34D1BB7011B996B7DE7F9_13</vt:lpwstr>
  </property>
  <property fmtid="{D5CDD505-2E9C-101B-9397-08002B2CF9AE}" pid="3" name="KSOProductBuildVer">
    <vt:lpwstr>1033-12.2.0.21179</vt:lpwstr>
  </property>
</Properties>
</file>